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aleway Thin"/>
      <p:regular r:id="rId26"/>
      <p:bold r:id="rId27"/>
      <p:italic r:id="rId28"/>
      <p:boldItalic r:id="rId29"/>
    </p:embeddedFont>
    <p:embeddedFont>
      <p:font typeface="Varela Round"/>
      <p:regular r:id="rId30"/>
    </p:embeddedFon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iEkoH7JM/78YG5g88ly7ziEKOt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alewayThin-italic.fntdata"/><Relationship Id="rId27" Type="http://schemas.openxmlformats.org/officeDocument/2006/relationships/font" Target="fonts/RalewayTh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Th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Black-regular.fntdata"/><Relationship Id="rId30" Type="http://schemas.openxmlformats.org/officeDocument/2006/relationships/font" Target="fonts/VarelaRoun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Relationship Id="rId4" Type="http://schemas.openxmlformats.org/officeDocument/2006/relationships/hyperlink" Target="https://www.instagram.com/fabrica_de_startups/" TargetMode="External"/><Relationship Id="rId11" Type="http://schemas.openxmlformats.org/officeDocument/2006/relationships/image" Target="../media/image25.png"/><Relationship Id="rId10" Type="http://schemas.openxmlformats.org/officeDocument/2006/relationships/hyperlink" Target="https://www.youtube.com/channel/UCundLMW1pc0I4zXmzIQvuxw" TargetMode="External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hyperlink" Target="https://www.linkedin.com/company/2675826/admin/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pt-pt.facebook.com/FabricaDeStartups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5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5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" name="Google Shape;56;p26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6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●"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●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●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○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■"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" name="Google Shape;68;p2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" name="Google Shape;73;p3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31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1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0" name="Google Shape;80;p31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5" name="Google Shape;85;p3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6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7" name="Google Shape;97;p3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3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5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" name="Google Shape;103;p35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5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8" name="Google Shape;108;p36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36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7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5" name="Google Shape;115;p37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7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3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1" name="Google Shape;121;p3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>
  <p:cSld name="6_Title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9"/>
          <p:cNvPicPr preferRelativeResize="0"/>
          <p:nvPr/>
        </p:nvPicPr>
        <p:blipFill rotWithShape="1">
          <a:blip r:embed="rId2">
            <a:alphaModFix/>
          </a:blip>
          <a:srcRect b="996" l="1492" r="20382" t="355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9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7" name="Google Shape;127;p3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28" name="Google Shape;12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29" name="Google Shape;12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30" name="Google Shape;13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0"/>
          <p:cNvSpPr txBox="1"/>
          <p:nvPr>
            <p:ph idx="1" type="body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3" name="Google Shape;133;p40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0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6" name="Google Shape;136;p40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40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0"/>
          <p:cNvSpPr txBox="1"/>
          <p:nvPr>
            <p:ph idx="3" type="body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40"/>
          <p:cNvSpPr txBox="1"/>
          <p:nvPr>
            <p:ph idx="4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0" name="Google Shape;140;p40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41" name="Google Shape;14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42" name="Google Shape;14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43" name="Google Shape;14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1"/>
          <p:cNvSpPr txBox="1"/>
          <p:nvPr>
            <p:ph idx="1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6" name="Google Shape;14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1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49" name="Google Shape;149;p4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50" name="Google Shape;15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51" name="Google Shape;15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52" name="Google Shape;15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Only">
  <p:cSld name="11_Title 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interior, mesa, sentado, branco&#10;&#10;Descrição gerada automaticamente" id="154" name="Google Shape;154;p42"/>
          <p:cNvPicPr preferRelativeResize="0"/>
          <p:nvPr/>
        </p:nvPicPr>
        <p:blipFill rotWithShape="1">
          <a:blip r:embed="rId2">
            <a:alphaModFix/>
          </a:blip>
          <a:srcRect b="0" l="0" r="19491" t="0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2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42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58" name="Google Shape;158;p42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59" name="Google Shape;159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60" name="Google Shape;160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61" name="Google Shape;16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43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" name="Google Shape;16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6" name="Google Shape;166;p43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3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3" type="body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70" name="Google Shape;170;p43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71" name="Google Shape;17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72" name="Google Shape;17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73" name="Google Shape;17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" name="Google Shape;18;p17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Only">
  <p:cSld name="15_Title 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/>
          <p:nvPr>
            <p:ph idx="1" type="body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6" name="Google Shape;176;p44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4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4"/>
          <p:cNvSpPr txBox="1"/>
          <p:nvPr>
            <p:ph idx="2" type="body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4"/>
          <p:cNvSpPr txBox="1"/>
          <p:nvPr>
            <p:ph idx="3" type="body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44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1" name="Google Shape;18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4"/>
          <p:cNvSpPr/>
          <p:nvPr>
            <p:ph idx="4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83" name="Google Shape;183;p4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184" name="Google Shape;18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185" name="Google Shape;185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186" name="Google Shape;186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>
  <p:cSld name="TITLE_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b="0" i="0" sz="4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5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Only">
  <p:cSld name="17_Title 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desenho&#10;&#10;Descrição gerada automaticamente" id="194" name="Google Shape;1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2" type="body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1" sz="27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7" name="Google Shape;197;p4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46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46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0" name="Google Shape;2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6"/>
          <p:cNvSpPr/>
          <p:nvPr>
            <p:ph idx="3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Only">
  <p:cSld name="10_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7"/>
          <p:cNvPicPr preferRelativeResize="0"/>
          <p:nvPr/>
        </p:nvPicPr>
        <p:blipFill rotWithShape="1">
          <a:blip r:embed="rId2">
            <a:alphaModFix/>
          </a:blip>
          <a:srcRect b="996" l="1492" r="20382" t="355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7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7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07" name="Google Shape;207;p4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08" name="Google Shape;208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09" name="Google Shape;209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10" name="Google Shape;210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 1">
  <p:cSld name="TITLE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ctrTitle"/>
          </p:nvPr>
        </p:nvSpPr>
        <p:spPr>
          <a:xfrm>
            <a:off x="1143000" y="78105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Trebuchet MS"/>
              <a:buNone/>
              <a:defRPr b="0" i="0" sz="4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8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idx="1" type="body"/>
          </p:nvPr>
        </p:nvSpPr>
        <p:spPr>
          <a:xfrm>
            <a:off x="746738" y="1403747"/>
            <a:ext cx="76602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9" name="Google Shape;219;p49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9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2" name="Google Shape;222;p49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49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9"/>
          <p:cNvSpPr txBox="1"/>
          <p:nvPr>
            <p:ph idx="3" type="body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9"/>
          <p:cNvSpPr txBox="1"/>
          <p:nvPr>
            <p:ph idx="4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26" name="Google Shape;226;p4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27" name="Google Shape;22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28" name="Google Shape;228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29" name="Google Shape;229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interior, mesa, sentado, branco&#10;&#10;Descrição gerada automaticamente" id="231" name="Google Shape;231;p50"/>
          <p:cNvPicPr preferRelativeResize="0"/>
          <p:nvPr/>
        </p:nvPicPr>
        <p:blipFill rotWithShape="1">
          <a:blip r:embed="rId2">
            <a:alphaModFix/>
          </a:blip>
          <a:srcRect b="0" l="0" r="19491" t="0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0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50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35" name="Google Shape;235;p50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36" name="Google Shape;236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37" name="Google Shape;237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38" name="Google Shape;238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 1">
  <p:cSld name="6_Title Only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1"/>
          <p:cNvPicPr preferRelativeResize="0"/>
          <p:nvPr/>
        </p:nvPicPr>
        <p:blipFill rotWithShape="1">
          <a:blip r:embed="rId2">
            <a:alphaModFix/>
          </a:blip>
          <a:srcRect b="996" l="1492" r="20382" t="355"/>
          <a:stretch/>
        </p:blipFill>
        <p:spPr>
          <a:xfrm>
            <a:off x="4254103" y="588169"/>
            <a:ext cx="4889896" cy="455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44" name="Google Shape;244;p51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45" name="Google Shape;24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46" name="Google Shape;24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47" name="Google Shape;24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Only 1">
  <p:cSld name="11_Title Only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interior, mesa, sentado, branco&#10;&#10;Descrição gerada automaticamente" id="249" name="Google Shape;249;p52"/>
          <p:cNvPicPr preferRelativeResize="0"/>
          <p:nvPr/>
        </p:nvPicPr>
        <p:blipFill rotWithShape="1">
          <a:blip r:embed="rId2">
            <a:alphaModFix/>
          </a:blip>
          <a:srcRect b="0" l="0" r="19491" t="0"/>
          <a:stretch/>
        </p:blipFill>
        <p:spPr>
          <a:xfrm>
            <a:off x="4254103" y="588169"/>
            <a:ext cx="4889896" cy="45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>
            <p:ph idx="1" type="body"/>
          </p:nvPr>
        </p:nvSpPr>
        <p:spPr>
          <a:xfrm>
            <a:off x="3032522" y="1491854"/>
            <a:ext cx="25026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52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53" name="Google Shape;253;p52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54" name="Google Shape;25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55" name="Google Shape;255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56" name="Google Shape;256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Only">
  <p:cSld name="12_Title 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4"/>
          <p:cNvSpPr txBox="1"/>
          <p:nvPr>
            <p:ph idx="1" type="body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0" name="Google Shape;260;p54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54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54"/>
          <p:cNvSpPr txBox="1"/>
          <p:nvPr>
            <p:ph idx="2" type="body"/>
          </p:nvPr>
        </p:nvSpPr>
        <p:spPr>
          <a:xfrm>
            <a:off x="3566399" y="1572101"/>
            <a:ext cx="428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54"/>
          <p:cNvSpPr txBox="1"/>
          <p:nvPr>
            <p:ph idx="3" type="body"/>
          </p:nvPr>
        </p:nvSpPr>
        <p:spPr>
          <a:xfrm>
            <a:off x="4252079" y="2353388"/>
            <a:ext cx="29148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54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65" name="Google Shape;26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4"/>
          <p:cNvSpPr/>
          <p:nvPr>
            <p:ph idx="4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67" name="Google Shape;267;p54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68" name="Google Shape;268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69" name="Google Shape;269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70" name="Google Shape;270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Only 1">
  <p:cSld name="17_Title Only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desenho&#10;&#10;Descrição gerada automaticamente" id="272" name="Google Shape;27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5"/>
          <p:cNvSpPr txBox="1"/>
          <p:nvPr>
            <p:ph idx="1" type="body"/>
          </p:nvPr>
        </p:nvSpPr>
        <p:spPr>
          <a:xfrm>
            <a:off x="372666" y="944166"/>
            <a:ext cx="2535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A3838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55"/>
          <p:cNvSpPr txBox="1"/>
          <p:nvPr>
            <p:ph idx="2" type="body"/>
          </p:nvPr>
        </p:nvSpPr>
        <p:spPr>
          <a:xfrm>
            <a:off x="3835903" y="1828086"/>
            <a:ext cx="1472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1" sz="27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5" name="Google Shape;275;p55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55"/>
          <p:cNvCxnSpPr/>
          <p:nvPr/>
        </p:nvCxnSpPr>
        <p:spPr>
          <a:xfrm rot="10800000">
            <a:off x="457293" y="864811"/>
            <a:ext cx="876900" cy="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55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8" name="Google Shape;2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5"/>
          <p:cNvSpPr/>
          <p:nvPr>
            <p:ph idx="3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56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2" name="Google Shape;28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4" name="Google Shape;284;p56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56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/>
          <p:nvPr>
            <p:ph idx="1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56"/>
          <p:cNvSpPr txBox="1"/>
          <p:nvPr>
            <p:ph idx="3" type="body"/>
          </p:nvPr>
        </p:nvSpPr>
        <p:spPr>
          <a:xfrm>
            <a:off x="736997" y="492919"/>
            <a:ext cx="767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8" name="Google Shape;288;p56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289" name="Google Shape;289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290" name="Google Shape;29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291" name="Google Shape;29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57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4" name="Google Shape;29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6" name="Google Shape;296;p57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7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7"/>
          <p:cNvSpPr txBox="1"/>
          <p:nvPr>
            <p:ph idx="1" type="body"/>
          </p:nvPr>
        </p:nvSpPr>
        <p:spPr>
          <a:xfrm>
            <a:off x="3649489" y="212030"/>
            <a:ext cx="18600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1" sz="900" u="none" cap="none" strike="noStrike">
                <a:solidFill>
                  <a:schemeClr val="lt1"/>
                </a:solidFill>
                <a:highlight>
                  <a:srgbClr val="808080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99" name="Google Shape;299;p57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300" name="Google Shape;30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301" name="Google Shape;301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302" name="Google Shape;302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radecimento_contactos">
  <p:cSld name="Agradecimento_contacto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8"/>
          <p:cNvSpPr txBox="1"/>
          <p:nvPr>
            <p:ph idx="1" type="body"/>
          </p:nvPr>
        </p:nvSpPr>
        <p:spPr>
          <a:xfrm>
            <a:off x="753394" y="858703"/>
            <a:ext cx="36414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1666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58"/>
          <p:cNvSpPr txBox="1"/>
          <p:nvPr>
            <p:ph idx="2" type="body"/>
          </p:nvPr>
        </p:nvSpPr>
        <p:spPr>
          <a:xfrm>
            <a:off x="863203" y="3517414"/>
            <a:ext cx="28002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7340" y="2212587"/>
            <a:ext cx="40673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8511" y="2212587"/>
            <a:ext cx="403783" cy="40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9122" y="2212587"/>
            <a:ext cx="211386" cy="4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8444" y="2325569"/>
            <a:ext cx="415020" cy="29375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 txBox="1"/>
          <p:nvPr>
            <p:ph idx="3" type="body"/>
          </p:nvPr>
        </p:nvSpPr>
        <p:spPr>
          <a:xfrm>
            <a:off x="863203" y="3837647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58"/>
          <p:cNvSpPr txBox="1"/>
          <p:nvPr>
            <p:ph idx="4" type="body"/>
          </p:nvPr>
        </p:nvSpPr>
        <p:spPr>
          <a:xfrm>
            <a:off x="863203" y="4047422"/>
            <a:ext cx="35316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9">
          <p15:clr>
            <a:srgbClr val="FBAE40"/>
          </p15:clr>
        </p15:guide>
        <p15:guide id="2" pos="464">
          <p15:clr>
            <a:srgbClr val="FBAE40"/>
          </p15:clr>
        </p15:guide>
        <p15:guide id="3" pos="5296">
          <p15:clr>
            <a:srgbClr val="FBAE40"/>
          </p15:clr>
        </p15:guide>
        <p15:guide id="4" orient="horz" pos="2862">
          <p15:clr>
            <a:srgbClr val="FBAE40"/>
          </p15:clr>
        </p15:guide>
        <p15:guide id="5" pos="958">
          <p15:clr>
            <a:srgbClr val="FBAE40"/>
          </p15:clr>
        </p15:guide>
        <p15:guide id="6" pos="1111">
          <p15:clr>
            <a:srgbClr val="FBAE40"/>
          </p15:clr>
        </p15:guide>
        <p15:guide id="7" pos="162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59"/>
          <p:cNvCxnSpPr/>
          <p:nvPr/>
        </p:nvCxnSpPr>
        <p:spPr>
          <a:xfrm flipH="1">
            <a:off x="8724298" y="589459"/>
            <a:ext cx="2400" cy="3543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6" name="Google Shape;3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38" y="4564615"/>
            <a:ext cx="761372" cy="2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9"/>
          <p:cNvSpPr txBox="1"/>
          <p:nvPr>
            <p:ph idx="12" type="sldNum"/>
          </p:nvPr>
        </p:nvSpPr>
        <p:spPr>
          <a:xfrm>
            <a:off x="8486072" y="222558"/>
            <a:ext cx="47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8" name="Google Shape;318;p59"/>
          <p:cNvSpPr/>
          <p:nvPr>
            <p:ph idx="2" type="pic"/>
          </p:nvPr>
        </p:nvSpPr>
        <p:spPr>
          <a:xfrm>
            <a:off x="1761244" y="4543425"/>
            <a:ext cx="783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59"/>
          <p:cNvSpPr txBox="1"/>
          <p:nvPr/>
        </p:nvSpPr>
        <p:spPr>
          <a:xfrm>
            <a:off x="6934492" y="4675848"/>
            <a:ext cx="1578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www.fabricadestartups.com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9"/>
          <p:cNvGrpSpPr/>
          <p:nvPr/>
        </p:nvGrpSpPr>
        <p:grpSpPr>
          <a:xfrm>
            <a:off x="1817764" y="4353910"/>
            <a:ext cx="627210" cy="622823"/>
            <a:chOff x="1613652" y="-874787"/>
            <a:chExt cx="10367115" cy="10294587"/>
          </a:xfrm>
        </p:grpSpPr>
        <p:pic>
          <p:nvPicPr>
            <p:cNvPr descr="page28image53255104" id="321" name="Google Shape;321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3652" y="-874787"/>
              <a:ext cx="10367115" cy="7412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680" id="322" name="Google Shape;32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42386" y="2653775"/>
              <a:ext cx="777536" cy="119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28image53255488" id="323" name="Google Shape;32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431" y="6102323"/>
              <a:ext cx="8967556" cy="3317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 b="258" l="0" r="0" t="257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2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 b="0" i="0" sz="1400" u="none" cap="none" strike="noStrike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5" name="Google Shape;45;p22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3"/>
          <p:cNvPicPr preferRelativeResize="0"/>
          <p:nvPr/>
        </p:nvPicPr>
        <p:blipFill rotWithShape="1">
          <a:blip r:embed="rId2">
            <a:alphaModFix/>
          </a:blip>
          <a:srcRect b="0" l="0" r="51270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/>
          <p:nvPr/>
        </p:nvSpPr>
        <p:spPr>
          <a:xfrm>
            <a:off x="360213" y="1362147"/>
            <a:ext cx="8721888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8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Système</a:t>
            </a:r>
            <a:endParaRPr b="0" i="0" sz="4800" u="none" cap="none" strike="noStrike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8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800" u="none" cap="none" strike="noStrike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recommandation</a:t>
            </a:r>
            <a:b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"/>
          <p:cNvSpPr/>
          <p:nvPr/>
        </p:nvSpPr>
        <p:spPr>
          <a:xfrm>
            <a:off x="1600199" y="4713915"/>
            <a:ext cx="62419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Melvin Bridault – Ben Tapscott – Charles Spriet - Rattana Pangnathip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Démographie de la Creuse</a:t>
            </a:r>
            <a:endParaRPr/>
          </a:p>
        </p:txBody>
      </p:sp>
      <p:pic>
        <p:nvPicPr>
          <p:cNvPr id="412" name="Google Shape;4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98" y="980339"/>
            <a:ext cx="6188659" cy="37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10" y="980339"/>
            <a:ext cx="2474940" cy="144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1920" y="2501413"/>
            <a:ext cx="2472530" cy="7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0"/>
          <p:cNvSpPr txBox="1"/>
          <p:nvPr/>
        </p:nvSpPr>
        <p:spPr>
          <a:xfrm>
            <a:off x="6459510" y="3643214"/>
            <a:ext cx="2474940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vieillissante avec un faible renouvellement de la population.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majoritaire « d’actifs » mais dont la tendance est plus proche de la retraite…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/>
          <p:nvPr/>
        </p:nvSpPr>
        <p:spPr>
          <a:xfrm>
            <a:off x="5052850" y="4920676"/>
            <a:ext cx="40911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https://www.insee.fr/fr/statistiques/2011101?geo=DEP-23#tableau-REV_G1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Démographie de la Creuse</a:t>
            </a:r>
            <a:endParaRPr/>
          </a:p>
        </p:txBody>
      </p:sp>
      <p:pic>
        <p:nvPicPr>
          <p:cNvPr id="422" name="Google Shape;4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67" y="1206466"/>
            <a:ext cx="8462993" cy="121030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1"/>
          <p:cNvSpPr txBox="1"/>
          <p:nvPr/>
        </p:nvSpPr>
        <p:spPr>
          <a:xfrm>
            <a:off x="78987" y="2698263"/>
            <a:ext cx="6338595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Malgré l’arrivée de nouveaux habitants, le solde démographique de la Creuse est négatif.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le taux de mortalité se maintient, le taux de natalité quant à lui est en diminution continue.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vieillissement de la population va continuer à accentuer ce solde négatif si la tendance se maintient.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5052850" y="4920676"/>
            <a:ext cx="40911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https://www.insee.fr/fr/statistiques/2011101?geo=DEP-23#tableau-REV_G1</a:t>
            </a:r>
            <a:endParaRPr/>
          </a:p>
        </p:txBody>
      </p:sp>
      <p:sp>
        <p:nvSpPr>
          <p:cNvPr id="425" name="Google Shape;425;p11"/>
          <p:cNvSpPr txBox="1"/>
          <p:nvPr/>
        </p:nvSpPr>
        <p:spPr>
          <a:xfrm>
            <a:off x="111760" y="837157"/>
            <a:ext cx="21242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rPr>
              <a:t>Balance démographique</a:t>
            </a:r>
            <a:endParaRPr b="0" i="0" sz="1400" u="none" cap="none" strike="noStrike">
              <a:solidFill>
                <a:srgbClr val="F7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Démographie de la Creuse</a:t>
            </a:r>
            <a:endParaRPr/>
          </a:p>
        </p:txBody>
      </p:sp>
      <p:pic>
        <p:nvPicPr>
          <p:cNvPr id="431" name="Google Shape;4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8346" y="1640430"/>
            <a:ext cx="4595654" cy="350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" y="1144934"/>
            <a:ext cx="5734378" cy="160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2"/>
          <p:cNvSpPr txBox="1"/>
          <p:nvPr/>
        </p:nvSpPr>
        <p:spPr>
          <a:xfrm>
            <a:off x="149809" y="2963360"/>
            <a:ext cx="43957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Proportion importante des personnes de +55 ans et des retraités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Idem pour les -15/24 ans, ce qui induit une part non négligeable de famille.</a:t>
            </a:r>
            <a:endParaRPr/>
          </a:p>
        </p:txBody>
      </p:sp>
      <p:sp>
        <p:nvSpPr>
          <p:cNvPr id="434" name="Google Shape;434;p12"/>
          <p:cNvSpPr txBox="1"/>
          <p:nvPr/>
        </p:nvSpPr>
        <p:spPr>
          <a:xfrm>
            <a:off x="111760" y="837157"/>
            <a:ext cx="28712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rPr>
              <a:t>Catégories socio-professionnelles</a:t>
            </a:r>
            <a:endParaRPr b="0" i="0" sz="1400" u="none" cap="none" strike="noStrike">
              <a:solidFill>
                <a:srgbClr val="F7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0" y="4928056"/>
            <a:ext cx="40911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https://www.insee.fr/fr/statistiques/2011101?geo=DEP-23#tableau-REV_G1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" y="1264741"/>
            <a:ext cx="3849543" cy="14001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3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Démographie de la Creuse</a:t>
            </a:r>
            <a:endParaRPr/>
          </a:p>
        </p:txBody>
      </p:sp>
      <p:sp>
        <p:nvSpPr>
          <p:cNvPr id="442" name="Google Shape;442;p13"/>
          <p:cNvSpPr txBox="1"/>
          <p:nvPr/>
        </p:nvSpPr>
        <p:spPr>
          <a:xfrm>
            <a:off x="111760" y="837157"/>
            <a:ext cx="23038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rPr>
              <a:t>Composition des ménages</a:t>
            </a:r>
            <a:endParaRPr b="0" i="0" sz="1400" u="none" cap="none" strike="noStrike">
              <a:solidFill>
                <a:srgbClr val="F7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" y="2924432"/>
            <a:ext cx="3057007" cy="207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3"/>
          <p:cNvPicPr preferRelativeResize="0"/>
          <p:nvPr/>
        </p:nvPicPr>
        <p:blipFill rotWithShape="1">
          <a:blip r:embed="rId5">
            <a:alphaModFix/>
          </a:blip>
          <a:srcRect b="5650" l="15838" r="6122" t="1451"/>
          <a:stretch/>
        </p:blipFill>
        <p:spPr>
          <a:xfrm>
            <a:off x="3229234" y="2929226"/>
            <a:ext cx="2765110" cy="207114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4811" y="2924432"/>
            <a:ext cx="3013784" cy="207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 marché du cinéma en France</a:t>
            </a:r>
            <a:endParaRPr/>
          </a:p>
        </p:txBody>
      </p:sp>
      <p:pic>
        <p:nvPicPr>
          <p:cNvPr id="339" name="Google Shape;3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9" y="790618"/>
            <a:ext cx="5671198" cy="41374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6055360" y="4928056"/>
            <a:ext cx="308864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CNC  centre national du cinéma et de l’image animée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 marché du cinéma en France</a:t>
            </a:r>
            <a:endParaRPr/>
          </a:p>
        </p:txBody>
      </p:sp>
      <p:pic>
        <p:nvPicPr>
          <p:cNvPr id="346" name="Google Shape;3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5826" y="790617"/>
            <a:ext cx="4470477" cy="327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"/>
          <p:cNvSpPr/>
          <p:nvPr/>
        </p:nvSpPr>
        <p:spPr>
          <a:xfrm>
            <a:off x="6055360" y="4928056"/>
            <a:ext cx="308864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CNC  centre national du cinéma et de l’image animée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56" y="790617"/>
            <a:ext cx="4074264" cy="17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"/>
          <p:cNvSpPr txBox="1"/>
          <p:nvPr/>
        </p:nvSpPr>
        <p:spPr>
          <a:xfrm>
            <a:off x="266757" y="2846512"/>
            <a:ext cx="407426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diminution des films US en 2020 est probablement due aux nombreux décalages de sorties liés à la crise sanitaire.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Néanmoins, le tableau nous permet de définir que les films appréciés du public sont quasiment tous français ou américains.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344" y="717350"/>
            <a:ext cx="6262419" cy="44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 marché de la VOD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Les acteurs de la VOD (exemples)</a:t>
            </a:r>
            <a:endParaRPr/>
          </a:p>
        </p:txBody>
      </p:sp>
      <p:sp>
        <p:nvSpPr>
          <p:cNvPr id="361" name="Google Shape;361;p6"/>
          <p:cNvSpPr txBox="1"/>
          <p:nvPr/>
        </p:nvSpPr>
        <p:spPr>
          <a:xfrm>
            <a:off x="6542917" y="3781471"/>
            <a:ext cx="225254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rPr>
              <a:t>Acteurs spécialisés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(ADN, Wakanim, Crunchyroll, …)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"/>
          <p:cNvSpPr/>
          <p:nvPr/>
        </p:nvSpPr>
        <p:spPr>
          <a:xfrm>
            <a:off x="3803147" y="4899627"/>
            <a:ext cx="5277778" cy="218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https://www.clubic.com/guide-achat/article-843884-1-streaming-video-quelle-meilleure-plateforme.html</a:t>
            </a:r>
            <a:endParaRPr/>
          </a:p>
        </p:txBody>
      </p:sp>
      <p:sp>
        <p:nvSpPr>
          <p:cNvPr id="363" name="Google Shape;363;p6"/>
          <p:cNvSpPr txBox="1"/>
          <p:nvPr/>
        </p:nvSpPr>
        <p:spPr>
          <a:xfrm>
            <a:off x="3350537" y="4307396"/>
            <a:ext cx="25058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rPr>
              <a:t>Service VOD chaînes locales</a:t>
            </a:r>
            <a:endParaRPr/>
          </a:p>
        </p:txBody>
      </p:sp>
      <p:grpSp>
        <p:nvGrpSpPr>
          <p:cNvPr id="364" name="Google Shape;364;p6"/>
          <p:cNvGrpSpPr/>
          <p:nvPr/>
        </p:nvGrpSpPr>
        <p:grpSpPr>
          <a:xfrm>
            <a:off x="4088409" y="850621"/>
            <a:ext cx="3241593" cy="984885"/>
            <a:chOff x="4088409" y="850621"/>
            <a:chExt cx="3241593" cy="984885"/>
          </a:xfrm>
        </p:grpSpPr>
        <p:sp>
          <p:nvSpPr>
            <p:cNvPr id="365" name="Google Shape;365;p6"/>
            <p:cNvSpPr txBox="1"/>
            <p:nvPr/>
          </p:nvSpPr>
          <p:spPr>
            <a:xfrm>
              <a:off x="4088409" y="850621"/>
              <a:ext cx="3241593" cy="9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SALTO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Agrégat des principaux acteurs TV français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Replay des émissions et shows + direct + VOD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Disponibilité limitée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Qualité vidéo pauvre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" name="Google Shape;36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6512" y="882304"/>
              <a:ext cx="1132573" cy="2271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6"/>
          <p:cNvGrpSpPr/>
          <p:nvPr/>
        </p:nvGrpSpPr>
        <p:grpSpPr>
          <a:xfrm>
            <a:off x="451558" y="897752"/>
            <a:ext cx="1723549" cy="477054"/>
            <a:chOff x="451558" y="897752"/>
            <a:chExt cx="1723549" cy="477054"/>
          </a:xfrm>
        </p:grpSpPr>
        <p:sp>
          <p:nvSpPr>
            <p:cNvPr id="368" name="Google Shape;368;p6"/>
            <p:cNvSpPr txBox="1"/>
            <p:nvPr/>
          </p:nvSpPr>
          <p:spPr>
            <a:xfrm>
              <a:off x="451558" y="897752"/>
              <a:ext cx="1723549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NETFLIX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Programmes originaux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9" name="Google Shape;36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7331" y="907018"/>
              <a:ext cx="763802" cy="2390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6"/>
          <p:cNvGrpSpPr/>
          <p:nvPr/>
        </p:nvGrpSpPr>
        <p:grpSpPr>
          <a:xfrm>
            <a:off x="350568" y="3618195"/>
            <a:ext cx="1925527" cy="1281432"/>
            <a:chOff x="350568" y="3618195"/>
            <a:chExt cx="1925527" cy="1281432"/>
          </a:xfrm>
        </p:grpSpPr>
        <p:sp>
          <p:nvSpPr>
            <p:cNvPr id="371" name="Google Shape;371;p6"/>
            <p:cNvSpPr txBox="1"/>
            <p:nvPr/>
          </p:nvSpPr>
          <p:spPr>
            <a:xfrm>
              <a:off x="350568" y="3914742"/>
              <a:ext cx="1925527" cy="9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DISNEY+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Licences du groupe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spécialisé dans le familial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thématiques par franchise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UX abouti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2" name="Google Shape;37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2654" y="3618195"/>
              <a:ext cx="1053156" cy="593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6"/>
          <p:cNvGrpSpPr/>
          <p:nvPr/>
        </p:nvGrpSpPr>
        <p:grpSpPr>
          <a:xfrm>
            <a:off x="894195" y="1644769"/>
            <a:ext cx="2656496" cy="1000005"/>
            <a:chOff x="894195" y="1644769"/>
            <a:chExt cx="2656496" cy="1000005"/>
          </a:xfrm>
        </p:grpSpPr>
        <p:sp>
          <p:nvSpPr>
            <p:cNvPr id="374" name="Google Shape;374;p6"/>
            <p:cNvSpPr txBox="1"/>
            <p:nvPr/>
          </p:nvSpPr>
          <p:spPr>
            <a:xfrm>
              <a:off x="894195" y="1829166"/>
              <a:ext cx="2656496" cy="815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PRIME vidéos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Programmes de + en + variés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inclus dans une offre globale Amazon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UX faiblement développer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5" name="Google Shape;375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3534" y="1644769"/>
              <a:ext cx="1241573" cy="4235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6"/>
          <p:cNvGrpSpPr/>
          <p:nvPr/>
        </p:nvGrpSpPr>
        <p:grpSpPr>
          <a:xfrm>
            <a:off x="2879584" y="2688511"/>
            <a:ext cx="3153427" cy="1115351"/>
            <a:chOff x="2879584" y="2688511"/>
            <a:chExt cx="3153427" cy="1115351"/>
          </a:xfrm>
        </p:grpSpPr>
        <p:sp>
          <p:nvSpPr>
            <p:cNvPr id="377" name="Google Shape;377;p6"/>
            <p:cNvSpPr txBox="1"/>
            <p:nvPr/>
          </p:nvSpPr>
          <p:spPr>
            <a:xfrm>
              <a:off x="2879584" y="2818977"/>
              <a:ext cx="3153427" cy="9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MyCanal</a:t>
              </a:r>
              <a:endParaRPr b="0" i="0" sz="1400" u="none" cap="none" strike="noStrike">
                <a:solidFill>
                  <a:srgbClr val="F76C6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Programmes originaux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Abonnement incluant Netflix, OCS et Disney+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UX intuitif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Cher / packs thématiques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5630" y="2688511"/>
              <a:ext cx="1290122" cy="4182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6"/>
          <p:cNvGrpSpPr/>
          <p:nvPr/>
        </p:nvGrpSpPr>
        <p:grpSpPr>
          <a:xfrm>
            <a:off x="6311690" y="1829166"/>
            <a:ext cx="2398413" cy="1068443"/>
            <a:chOff x="6311690" y="1829166"/>
            <a:chExt cx="2398413" cy="1068443"/>
          </a:xfrm>
        </p:grpSpPr>
        <p:sp>
          <p:nvSpPr>
            <p:cNvPr id="380" name="Google Shape;380;p6"/>
            <p:cNvSpPr txBox="1"/>
            <p:nvPr/>
          </p:nvSpPr>
          <p:spPr>
            <a:xfrm>
              <a:off x="6311690" y="1912724"/>
              <a:ext cx="2398413" cy="9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400" u="none" cap="none" strike="noStrike">
                  <a:solidFill>
                    <a:srgbClr val="F76C6C"/>
                  </a:solidFill>
                  <a:latin typeface="Arial"/>
                  <a:ea typeface="Arial"/>
                  <a:cs typeface="Arial"/>
                  <a:sym typeface="Arial"/>
                </a:rPr>
                <a:t>OCS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Exclusivités HBO / vitrine Orange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+ Simulcast des séries américaines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Cibles public avertis et adultes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Qualité des vidéos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85832" y="1829166"/>
              <a:ext cx="774910" cy="3126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 cinéma dans la Creuse</a:t>
            </a:r>
            <a:endParaRPr/>
          </a:p>
        </p:txBody>
      </p:sp>
      <p:pic>
        <p:nvPicPr>
          <p:cNvPr id="387" name="Google Shape;3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22" y="1165119"/>
            <a:ext cx="4676193" cy="38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211" y="1165120"/>
            <a:ext cx="3326746" cy="23375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7"/>
          <p:cNvCxnSpPr/>
          <p:nvPr/>
        </p:nvCxnSpPr>
        <p:spPr>
          <a:xfrm flipH="1" rot="10800000">
            <a:off x="6918512" y="2333885"/>
            <a:ext cx="309283" cy="1599380"/>
          </a:xfrm>
          <a:prstGeom prst="straightConnector1">
            <a:avLst/>
          </a:prstGeom>
          <a:noFill/>
          <a:ln cap="flat" cmpd="sng" w="38100">
            <a:solidFill>
              <a:srgbClr val="0075B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0" name="Google Shape;390;p7"/>
          <p:cNvSpPr txBox="1"/>
          <p:nvPr/>
        </p:nvSpPr>
        <p:spPr>
          <a:xfrm>
            <a:off x="6388559" y="3950420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notre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"/>
          <p:cNvSpPr txBox="1"/>
          <p:nvPr/>
        </p:nvSpPr>
        <p:spPr>
          <a:xfrm>
            <a:off x="74766" y="787346"/>
            <a:ext cx="1348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"/>
          <p:cNvSpPr txBox="1"/>
          <p:nvPr/>
        </p:nvSpPr>
        <p:spPr>
          <a:xfrm>
            <a:off x="5144630" y="4348753"/>
            <a:ext cx="37898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1,66 = deuxième indice le plus bas en France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Peu d’évolution entre 2001 et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"/>
          <p:cNvSpPr txBox="1"/>
          <p:nvPr/>
        </p:nvSpPr>
        <p:spPr>
          <a:xfrm>
            <a:off x="5588060" y="787345"/>
            <a:ext cx="13484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 2001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Le cinéma dans la Creuse / en Nouvelle Aquitaine</a:t>
            </a:r>
            <a:endParaRPr/>
          </a:p>
        </p:txBody>
      </p:sp>
      <p:sp>
        <p:nvSpPr>
          <p:cNvPr id="399" name="Google Shape;399;p8"/>
          <p:cNvSpPr txBox="1"/>
          <p:nvPr/>
        </p:nvSpPr>
        <p:spPr>
          <a:xfrm>
            <a:off x="467360" y="1239520"/>
            <a:ext cx="8337539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Aide de la région quant aux projets de transformation numérique :</a:t>
            </a:r>
            <a:endParaRPr/>
          </a:p>
          <a:p>
            <a:pPr indent="-285750" lvl="2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 ? Les petites et moyennes exploitation cinématographique indépendantes</a:t>
            </a:r>
            <a:endParaRPr/>
          </a:p>
          <a:p>
            <a:pPr indent="-285750" lvl="2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? Aider les salles de cinéma face à la crise sanitaire</a:t>
            </a:r>
            <a:endParaRPr/>
          </a:p>
          <a:p>
            <a:pPr indent="-285750" lvl="2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Objectif ? Attractivité, performance numérique, les relations publiques, simplification de la gestion</a:t>
            </a:r>
            <a:endParaRPr/>
          </a:p>
          <a:p>
            <a:pPr indent="-285750" lvl="2" marL="4476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 ? Dépôts de dossier 🡪 30 novembre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3545840" y="4928056"/>
            <a:ext cx="559816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https://les-aides.nouvelle-aquitaine.fr/culture/transformation-numerique-des-salles-de-cinema-independantes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"/>
          <p:cNvSpPr txBox="1"/>
          <p:nvPr>
            <p:ph type="title"/>
          </p:nvPr>
        </p:nvSpPr>
        <p:spPr>
          <a:xfrm>
            <a:off x="1171250" y="-2650"/>
            <a:ext cx="776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/>
              <a:t>SWOT client</a:t>
            </a:r>
            <a:endParaRPr/>
          </a:p>
        </p:txBody>
      </p:sp>
      <p:pic>
        <p:nvPicPr>
          <p:cNvPr id="406" name="Google Shape;4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50" y="832350"/>
            <a:ext cx="79343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